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79" r:id="rId1"/>
  </p:sldMasterIdLst>
  <p:notesMasterIdLst>
    <p:notesMasterId r:id="rId9"/>
  </p:notesMasterIdLst>
  <p:handoutMasterIdLst>
    <p:handoutMasterId r:id="rId10"/>
  </p:handoutMasterIdLst>
  <p:sldIdLst>
    <p:sldId id="263" r:id="rId2"/>
    <p:sldId id="262" r:id="rId3"/>
    <p:sldId id="268" r:id="rId4"/>
    <p:sldId id="269" r:id="rId5"/>
    <p:sldId id="264" r:id="rId6"/>
    <p:sldId id="265" r:id="rId7"/>
    <p:sldId id="270" r:id="rId8"/>
  </p:sldIdLst>
  <p:sldSz cx="12192000" cy="6858000"/>
  <p:notesSz cx="7053263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ส่วนเริ่มต้น" id="{DC2E2C12-D6AE-46F9-89A2-C27D5AAF6240}">
          <p14:sldIdLst>
            <p14:sldId id="263"/>
            <p14:sldId id="262"/>
            <p14:sldId id="268"/>
            <p14:sldId id="269"/>
            <p14:sldId id="264"/>
            <p14:sldId id="265"/>
            <p14:sldId id="27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6E1C"/>
    <a:srgbClr val="055B0F"/>
    <a:srgbClr val="FF7C80"/>
    <a:srgbClr val="FB0F09"/>
    <a:srgbClr val="E11F69"/>
    <a:srgbClr val="CFE97D"/>
    <a:srgbClr val="D7590B"/>
    <a:srgbClr val="FFFF0D"/>
    <a:srgbClr val="B4F414"/>
    <a:srgbClr val="CC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สไตล์สีอ่อน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38B1855-1B75-4FBE-930C-398BA8C253C6}" styleName="สไตล์ธีม 2 - เน้น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0A15C55-8517-42AA-B614-E9B94910E393}" styleName="สไตล์สีปานกลาง 2 - เน้น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BC89EF96-8CEA-46FF-86C4-4CE0E7609802}" styleName="สไตล์สีอ่อน 3 - เน้น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1E4AEA4-8DFA-4A89-87EB-49C32662AFE0}" styleName="สไตล์สีปานกลาง 2 - เน้น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สไตล์สีอ่อน 3 - เน้น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F5AB1C69-6EDB-4FF4-983F-18BD219EF322}" styleName="สไตล์สีปานกลาง 2 - เน้น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79" autoAdjust="0"/>
  </p:normalViewPr>
  <p:slideViewPr>
    <p:cSldViewPr snapToGrid="0">
      <p:cViewPr varScale="1">
        <p:scale>
          <a:sx n="77" d="100"/>
          <a:sy n="77" d="100"/>
        </p:scale>
        <p:origin x="1014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>
            <a:extLst>
              <a:ext uri="{FF2B5EF4-FFF2-40B4-BE49-F238E27FC236}">
                <a16:creationId xmlns:a16="http://schemas.microsoft.com/office/drawing/2014/main" id="{3BF7E3B3-1BA7-8743-BEAD-07D971ACDD8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59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:a16="http://schemas.microsoft.com/office/drawing/2014/main" id="{5588E549-5588-7499-D481-D37116CAFBE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95738" y="0"/>
            <a:ext cx="3055937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8594FE-8F9F-490E-BB3B-3C3DF6B99714}" type="datetime2">
              <a:rPr lang="th-TH" smtClean="0"/>
              <a:t>วันจันทร์ที่ 26 มิถุนายน พ.ศ. 2566</a:t>
            </a:fld>
            <a:endParaRPr lang="th-TH"/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:a16="http://schemas.microsoft.com/office/drawing/2014/main" id="{1322528C-547B-C9E4-DA9B-AF457F21D13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559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E0C4D8CF-25CE-FE98-67A4-A0A2D5AB947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95738" y="8842375"/>
            <a:ext cx="3055937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3AF459-DFAB-43D3-8AED-81AF4E35950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91600852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3055940" cy="465927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5746" y="2"/>
            <a:ext cx="3055940" cy="465927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r">
              <a:defRPr sz="1200"/>
            </a:lvl1pPr>
          </a:lstStyle>
          <a:p>
            <a:fld id="{9BB18538-7157-4610-9906-425683F8E663}" type="datetime2">
              <a:rPr lang="th-TH" smtClean="0"/>
              <a:t>วันจันทร์ที่ 26 มิถุนายน พ.ศ. 2566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698500"/>
            <a:ext cx="6207125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27" tIns="45363" rIns="90727" bIns="45363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4856" y="4421590"/>
            <a:ext cx="5643555" cy="4188622"/>
          </a:xfrm>
          <a:prstGeom prst="rect">
            <a:avLst/>
          </a:prstGeom>
        </p:spPr>
        <p:txBody>
          <a:bodyPr vert="horz" lIns="90727" tIns="45363" rIns="90727" bIns="4536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41599"/>
            <a:ext cx="3055940" cy="465927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5746" y="8841599"/>
            <a:ext cx="3055940" cy="465927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r">
              <a:defRPr sz="1200"/>
            </a:lvl1pPr>
          </a:lstStyle>
          <a:p>
            <a:fld id="{5A4F1620-405E-41D6-A76D-3947F87B5BD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533712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4F1620-405E-41D6-A76D-3947F87B5BDC}" type="slidenum">
              <a:rPr lang="th-TH" smtClean="0"/>
              <a:t>1</a:t>
            </a:fld>
            <a:endParaRPr lang="th-TH"/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5794C389-EB05-A5EC-AD8A-07C16018D293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6D3F2D00-ACF4-4E5E-9C68-86BC03BD7E06}" type="datetime2">
              <a:rPr lang="th-TH" smtClean="0"/>
              <a:t>วันจันทร์ที่ 26 มิถุนายน พ.ศ. 2566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972343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4F1620-405E-41D6-A76D-3947F87B5BDC}" type="slidenum">
              <a:rPr lang="th-TH" smtClean="0"/>
              <a:t>2</a:t>
            </a:fld>
            <a:endParaRPr lang="th-TH"/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23E9CCF6-4CF3-318F-69A1-700822B0E79F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DC1B231D-6234-48A2-B40C-8DC6EDA04EE2}" type="datetime2">
              <a:rPr lang="th-TH" smtClean="0"/>
              <a:t>วันจันทร์ที่ 26 มิถุนายน พ.ศ. 2566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078598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4F1620-405E-41D6-A76D-3947F87B5BDC}" type="slidenum">
              <a:rPr lang="th-TH" smtClean="0"/>
              <a:t>3</a:t>
            </a:fld>
            <a:endParaRPr lang="th-TH"/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08B8AF48-08B4-48ED-906D-0FBB6FB59270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EB47627A-85DD-41B2-AE83-CBE82C9DF3F6}" type="datetime2">
              <a:rPr lang="th-TH" smtClean="0"/>
              <a:t>วันจันทร์ที่ 26 มิถุนายน พ.ศ. 2566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14348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4F1620-405E-41D6-A76D-3947F87B5BDC}" type="slidenum">
              <a:rPr lang="th-TH" smtClean="0"/>
              <a:t>4</a:t>
            </a:fld>
            <a:endParaRPr lang="th-TH"/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08B8AF48-08B4-48ED-906D-0FBB6FB59270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EB47627A-85DD-41B2-AE83-CBE82C9DF3F6}" type="datetime2">
              <a:rPr lang="th-TH" smtClean="0"/>
              <a:t>วันจันทร์ที่ 26 มิถุนายน พ.ศ. 2566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649744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4F1620-405E-41D6-A76D-3947F87B5BDC}" type="slidenum">
              <a:rPr lang="th-TH" smtClean="0"/>
              <a:t>5</a:t>
            </a:fld>
            <a:endParaRPr lang="th-TH"/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45BC0B96-8CA6-3AE3-9004-1339ECF03C8D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6BE713A8-85BD-48E5-817C-86DCBBBF1EF5}" type="datetime2">
              <a:rPr lang="th-TH" smtClean="0"/>
              <a:t>วันจันทร์ที่ 26 มิถุนายน พ.ศ. 2566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980983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4F1620-405E-41D6-A76D-3947F87B5BDC}" type="slidenum">
              <a:rPr lang="th-TH" smtClean="0"/>
              <a:t>6</a:t>
            </a:fld>
            <a:endParaRPr lang="th-TH"/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2C4B9C59-72B5-38C9-06B5-628EBDA67FE9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37D013B0-A01B-4C53-9E1D-D988F0AA4CE6}" type="datetime2">
              <a:rPr lang="th-TH" smtClean="0"/>
              <a:t>วันจันทร์ที่ 26 มิถุนายน พ.ศ. 2566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261180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4F1620-405E-41D6-A76D-3947F87B5BDC}" type="slidenum">
              <a:rPr lang="th-TH" smtClean="0"/>
              <a:t>7</a:t>
            </a:fld>
            <a:endParaRPr lang="th-TH"/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2C4B9C59-72B5-38C9-06B5-628EBDA67FE9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37D013B0-A01B-4C53-9E1D-D988F0AA4CE6}" type="datetime2">
              <a:rPr lang="th-TH" smtClean="0"/>
              <a:t>วันจันทร์ที่ 26 มิถุนายน พ.ศ. 2566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965457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26/06/66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94486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26/06/66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00483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26/06/66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65772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26/06/66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324314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26/06/66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928539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26/06/66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60462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26/06/66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73658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26/06/66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3759778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26/06/66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70415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26/06/66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51989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26/06/66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350412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26/06/66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559367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อ้างอิ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26/06/66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705297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จริง หรือ เท็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26/06/66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83774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26/06/66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135731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26/06/66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85517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75F8D3-1A5A-4F21-8253-559A56496055}" type="datetimeFigureOut">
              <a:rPr lang="th-TH" smtClean="0"/>
              <a:t>26/06/66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92339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0" r:id="rId1"/>
    <p:sldLayoutId id="2147484081" r:id="rId2"/>
    <p:sldLayoutId id="2147484082" r:id="rId3"/>
    <p:sldLayoutId id="2147484083" r:id="rId4"/>
    <p:sldLayoutId id="2147484084" r:id="rId5"/>
    <p:sldLayoutId id="2147484085" r:id="rId6"/>
    <p:sldLayoutId id="2147484086" r:id="rId7"/>
    <p:sldLayoutId id="2147484087" r:id="rId8"/>
    <p:sldLayoutId id="2147484088" r:id="rId9"/>
    <p:sldLayoutId id="2147484089" r:id="rId10"/>
    <p:sldLayoutId id="2147484090" r:id="rId11"/>
    <p:sldLayoutId id="2147484091" r:id="rId12"/>
    <p:sldLayoutId id="2147484092" r:id="rId13"/>
    <p:sldLayoutId id="2147484093" r:id="rId14"/>
    <p:sldLayoutId id="2147484094" r:id="rId15"/>
    <p:sldLayoutId id="214748409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1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0" descr="logo-damrongdhama.jpg">
            <a:extLst>
              <a:ext uri="{FF2B5EF4-FFF2-40B4-BE49-F238E27FC236}">
                <a16:creationId xmlns:a16="http://schemas.microsoft.com/office/drawing/2014/main" id="{E4A8EFA4-65D5-159F-69A1-DF515FC8AB19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415073" y="1266767"/>
            <a:ext cx="2210385" cy="16382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EC28B178-80C6-2BDF-910C-4B81FC7B797B}"/>
              </a:ext>
            </a:extLst>
          </p:cNvPr>
          <p:cNvSpPr txBox="1"/>
          <p:nvPr/>
        </p:nvSpPr>
        <p:spPr>
          <a:xfrm>
            <a:off x="380535" y="3055524"/>
            <a:ext cx="972416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400" b="1" dirty="0">
                <a:solidFill>
                  <a:srgbClr val="0070C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รายงานผลการดำเนินงาน ศูนย์ดำรงธรรมจังหวัดพังงา</a:t>
            </a:r>
          </a:p>
          <a:p>
            <a:pPr algn="ctr"/>
            <a:r>
              <a:rPr lang="th-TH" sz="4400" b="1" dirty="0">
                <a:solidFill>
                  <a:srgbClr val="0070C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ประจำเดือน มิถุนายน 2566</a:t>
            </a:r>
          </a:p>
        </p:txBody>
      </p:sp>
    </p:spTree>
    <p:extLst>
      <p:ext uri="{BB962C8B-B14F-4D97-AF65-F5344CB8AC3E}">
        <p14:creationId xmlns:p14="http://schemas.microsoft.com/office/powerpoint/2010/main" val="747861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50"/>
                            </p:stCondLst>
                            <p:childTnLst>
                              <p:par>
                                <p:cTn id="9" presetID="47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820" y="124178"/>
            <a:ext cx="8596668" cy="1803397"/>
          </a:xfrm>
        </p:spPr>
        <p:txBody>
          <a:bodyPr>
            <a:normAutofit/>
          </a:bodyPr>
          <a:lstStyle/>
          <a:p>
            <a:pPr algn="ctr"/>
            <a:r>
              <a:rPr lang="th-TH" b="1" dirty="0">
                <a:solidFill>
                  <a:schemeClr val="accent1">
                    <a:lumMod val="75000"/>
                  </a:schemeClr>
                </a:solidFill>
              </a:rPr>
              <a:t>สรุปรายงานผลการดำเนินการ ของศูนย์ดำรงธรรมจังหวัดพังงา</a:t>
            </a:r>
            <a:br>
              <a:rPr lang="th-TH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th-TH" b="1" dirty="0">
                <a:solidFill>
                  <a:schemeClr val="accent1">
                    <a:lumMod val="75000"/>
                  </a:schemeClr>
                </a:solidFill>
              </a:rPr>
              <a:t>เรื่องร้องเรียน / ร้องทุกข์ ประจำปีงบประมาณ พ.ศ.2558 - 2565</a:t>
            </a:r>
          </a:p>
        </p:txBody>
      </p:sp>
      <p:pic>
        <p:nvPicPr>
          <p:cNvPr id="4" name="รูปภาพ 0" descr="logo-damrongdhama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055229" cy="7821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6" name="ตาราง 6">
            <a:extLst>
              <a:ext uri="{FF2B5EF4-FFF2-40B4-BE49-F238E27FC236}">
                <a16:creationId xmlns:a16="http://schemas.microsoft.com/office/drawing/2014/main" id="{7C893E66-45DF-70D6-228C-63A4FFA3ED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1583028"/>
              </p:ext>
            </p:extLst>
          </p:nvPr>
        </p:nvGraphicFramePr>
        <p:xfrm>
          <a:off x="1055229" y="1373698"/>
          <a:ext cx="8206848" cy="511497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379505">
                  <a:extLst>
                    <a:ext uri="{9D8B030D-6E8A-4147-A177-3AD203B41FA5}">
                      <a16:colId xmlns:a16="http://schemas.microsoft.com/office/drawing/2014/main" val="230982868"/>
                    </a:ext>
                  </a:extLst>
                </a:gridCol>
                <a:gridCol w="2396422">
                  <a:extLst>
                    <a:ext uri="{9D8B030D-6E8A-4147-A177-3AD203B41FA5}">
                      <a16:colId xmlns:a16="http://schemas.microsoft.com/office/drawing/2014/main" val="950851610"/>
                    </a:ext>
                  </a:extLst>
                </a:gridCol>
                <a:gridCol w="1392918">
                  <a:extLst>
                    <a:ext uri="{9D8B030D-6E8A-4147-A177-3AD203B41FA5}">
                      <a16:colId xmlns:a16="http://schemas.microsoft.com/office/drawing/2014/main" val="2301642998"/>
                    </a:ext>
                  </a:extLst>
                </a:gridCol>
                <a:gridCol w="1056697">
                  <a:extLst>
                    <a:ext uri="{9D8B030D-6E8A-4147-A177-3AD203B41FA5}">
                      <a16:colId xmlns:a16="http://schemas.microsoft.com/office/drawing/2014/main" val="3294669971"/>
                    </a:ext>
                  </a:extLst>
                </a:gridCol>
                <a:gridCol w="1080712">
                  <a:extLst>
                    <a:ext uri="{9D8B030D-6E8A-4147-A177-3AD203B41FA5}">
                      <a16:colId xmlns:a16="http://schemas.microsoft.com/office/drawing/2014/main" val="2367458739"/>
                    </a:ext>
                  </a:extLst>
                </a:gridCol>
                <a:gridCol w="900594">
                  <a:extLst>
                    <a:ext uri="{9D8B030D-6E8A-4147-A177-3AD203B41FA5}">
                      <a16:colId xmlns:a16="http://schemas.microsoft.com/office/drawing/2014/main" val="2469218408"/>
                    </a:ext>
                  </a:extLst>
                </a:gridCol>
              </a:tblGrid>
              <a:tr h="782730">
                <a:tc rowSpan="2"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rgbClr val="0070C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ปีงบประมาณ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rgbClr val="0070C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เรื่องร้องเรียน / ร้องทุกข์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rgbClr val="00B05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ยุติ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rgbClr val="FF000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ยังไม่ยุติ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944143"/>
                  </a:ext>
                </a:extLst>
              </a:tr>
              <a:tr h="442347">
                <a:tc v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จำนวน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จำนวน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ร้อยละ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จำนวน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ร้อยละ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16366854"/>
                  </a:ext>
                </a:extLst>
              </a:tr>
              <a:tr h="383368">
                <a:tc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2558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544</a:t>
                      </a:r>
                      <a:endParaRPr lang="th-TH" sz="18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544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33002468"/>
                  </a:ext>
                </a:extLst>
              </a:tr>
              <a:tr h="434850">
                <a:tc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2559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414</a:t>
                      </a:r>
                      <a:endParaRPr lang="th-TH" sz="18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414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74669339"/>
                  </a:ext>
                </a:extLst>
              </a:tr>
              <a:tr h="434850">
                <a:tc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2560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369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369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82460191"/>
                  </a:ext>
                </a:extLst>
              </a:tr>
              <a:tr h="434850">
                <a:tc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2561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309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309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37451172"/>
                  </a:ext>
                </a:extLst>
              </a:tr>
              <a:tr h="434850">
                <a:tc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2562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245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245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45667807"/>
                  </a:ext>
                </a:extLst>
              </a:tr>
              <a:tr h="434850">
                <a:tc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2563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283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283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04062690"/>
                  </a:ext>
                </a:extLst>
              </a:tr>
              <a:tr h="434850">
                <a:tc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2564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1,068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1,068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30930625"/>
                  </a:ext>
                </a:extLst>
              </a:tr>
              <a:tr h="434850">
                <a:tc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2565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454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452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99.56</a:t>
                      </a:r>
                      <a:endParaRPr lang="th-TH" sz="18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0.44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31826952"/>
                  </a:ext>
                </a:extLst>
              </a:tr>
              <a:tr h="434850"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รวม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3,686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3,684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99.95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0.05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92761403"/>
                  </a:ext>
                </a:extLst>
              </a:tr>
            </a:tbl>
          </a:graphicData>
        </a:graphic>
      </p:graphicFrame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23CD75F8-F7DB-0DD1-8EFC-BA0015473879}"/>
              </a:ext>
            </a:extLst>
          </p:cNvPr>
          <p:cNvSpPr txBox="1"/>
          <p:nvPr/>
        </p:nvSpPr>
        <p:spPr>
          <a:xfrm>
            <a:off x="451556" y="6488668"/>
            <a:ext cx="117404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>
                <a:solidFill>
                  <a:srgbClr val="0070C0"/>
                </a:solidFill>
              </a:rPr>
              <a:t>ข้อมูล ณ วันที่ 22  มิถุนายน  2566</a:t>
            </a:r>
          </a:p>
          <a:p>
            <a:endParaRPr lang="th-TH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1614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319" y="227274"/>
            <a:ext cx="8596668" cy="1803397"/>
          </a:xfrm>
        </p:spPr>
        <p:txBody>
          <a:bodyPr>
            <a:normAutofit/>
          </a:bodyPr>
          <a:lstStyle/>
          <a:p>
            <a:pPr algn="ctr"/>
            <a:r>
              <a:rPr lang="th-TH" b="1" dirty="0">
                <a:solidFill>
                  <a:schemeClr val="accent2">
                    <a:lumMod val="75000"/>
                  </a:schemeClr>
                </a:solidFill>
              </a:rPr>
              <a:t>สรุปรายงานผลการดำเนินการ ของศูนย์ดำรงธรรมจังหวัดพังงา</a:t>
            </a:r>
            <a:br>
              <a:rPr lang="th-TH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th-TH" b="1" dirty="0">
                <a:solidFill>
                  <a:schemeClr val="accent2">
                    <a:lumMod val="75000"/>
                  </a:schemeClr>
                </a:solidFill>
              </a:rPr>
              <a:t>เรื่องร้องเรียน / ร้องทุกข์ ประจำปีงบประมาณ พ.ศ.2566 (1)</a:t>
            </a:r>
          </a:p>
        </p:txBody>
      </p:sp>
      <p:pic>
        <p:nvPicPr>
          <p:cNvPr id="4" name="รูปภาพ 0" descr="logo-damrongdhama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055229" cy="7821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6" name="ตาราง 6">
            <a:extLst>
              <a:ext uri="{FF2B5EF4-FFF2-40B4-BE49-F238E27FC236}">
                <a16:creationId xmlns:a16="http://schemas.microsoft.com/office/drawing/2014/main" id="{7C893E66-45DF-70D6-228C-63A4FFA3ED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3512598"/>
              </p:ext>
            </p:extLst>
          </p:nvPr>
        </p:nvGraphicFramePr>
        <p:xfrm>
          <a:off x="1055229" y="1398119"/>
          <a:ext cx="7978882" cy="5090549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341186">
                  <a:extLst>
                    <a:ext uri="{9D8B030D-6E8A-4147-A177-3AD203B41FA5}">
                      <a16:colId xmlns:a16="http://schemas.microsoft.com/office/drawing/2014/main" val="230982868"/>
                    </a:ext>
                  </a:extLst>
                </a:gridCol>
                <a:gridCol w="2353350">
                  <a:extLst>
                    <a:ext uri="{9D8B030D-6E8A-4147-A177-3AD203B41FA5}">
                      <a16:colId xmlns:a16="http://schemas.microsoft.com/office/drawing/2014/main" val="950851610"/>
                    </a:ext>
                  </a:extLst>
                </a:gridCol>
                <a:gridCol w="1267496">
                  <a:extLst>
                    <a:ext uri="{9D8B030D-6E8A-4147-A177-3AD203B41FA5}">
                      <a16:colId xmlns:a16="http://schemas.microsoft.com/office/drawing/2014/main" val="2301642998"/>
                    </a:ext>
                  </a:extLst>
                </a:gridCol>
                <a:gridCol w="963716">
                  <a:extLst>
                    <a:ext uri="{9D8B030D-6E8A-4147-A177-3AD203B41FA5}">
                      <a16:colId xmlns:a16="http://schemas.microsoft.com/office/drawing/2014/main" val="3294669971"/>
                    </a:ext>
                  </a:extLst>
                </a:gridCol>
                <a:gridCol w="1177557">
                  <a:extLst>
                    <a:ext uri="{9D8B030D-6E8A-4147-A177-3AD203B41FA5}">
                      <a16:colId xmlns:a16="http://schemas.microsoft.com/office/drawing/2014/main" val="2367458739"/>
                    </a:ext>
                  </a:extLst>
                </a:gridCol>
                <a:gridCol w="875577">
                  <a:extLst>
                    <a:ext uri="{9D8B030D-6E8A-4147-A177-3AD203B41FA5}">
                      <a16:colId xmlns:a16="http://schemas.microsoft.com/office/drawing/2014/main" val="2469218408"/>
                    </a:ext>
                  </a:extLst>
                </a:gridCol>
              </a:tblGrid>
              <a:tr h="964458">
                <a:tc rowSpan="2"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ปีงบประมาณ</a:t>
                      </a:r>
                    </a:p>
                    <a:p>
                      <a:pPr algn="ctr"/>
                      <a:r>
                        <a:rPr lang="th-TH" sz="2400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2566</a:t>
                      </a:r>
                    </a:p>
                    <a:p>
                      <a:pPr algn="ctr"/>
                      <a:r>
                        <a:rPr lang="th-TH" sz="2400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(รายเดือน)</a:t>
                      </a:r>
                      <a:endParaRPr lang="th-TH" sz="24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เรื่องร้องเรียน / ร้องทุกข์</a:t>
                      </a:r>
                      <a:endParaRPr lang="th-TH" sz="24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rgbClr val="00B050"/>
                          </a:solidFill>
                        </a:rPr>
                        <a:t>ยุติ</a:t>
                      </a:r>
                      <a:endParaRPr lang="th-TH" sz="2400" dirty="0">
                        <a:solidFill>
                          <a:srgbClr val="00B05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rgbClr val="FF0000"/>
                          </a:solidFill>
                        </a:rPr>
                        <a:t>ยังไม่ยุติ</a:t>
                      </a:r>
                      <a:endParaRPr lang="th-TH" sz="2400" dirty="0">
                        <a:solidFill>
                          <a:srgbClr val="FF000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944143"/>
                  </a:ext>
                </a:extLst>
              </a:tr>
              <a:tr h="932153">
                <a:tc v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/>
                        <a:t>จำนวน</a:t>
                      </a:r>
                      <a:endParaRPr lang="th-TH" sz="24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/>
                        <a:t>จำนวน</a:t>
                      </a:r>
                      <a:endParaRPr lang="th-TH" sz="24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/>
                        <a:t>ร้อยละ</a:t>
                      </a:r>
                      <a:endParaRPr lang="th-TH" sz="24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/>
                        <a:t>จำนวน</a:t>
                      </a:r>
                      <a:endParaRPr lang="th-TH" sz="24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/>
                        <a:t>ร้อยละ</a:t>
                      </a:r>
                      <a:endParaRPr lang="th-TH" sz="24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extLst>
                  <a:ext uri="{0D108BD9-81ED-4DB2-BD59-A6C34878D82A}">
                    <a16:rowId xmlns:a16="http://schemas.microsoft.com/office/drawing/2014/main" val="2116366854"/>
                  </a:ext>
                </a:extLst>
              </a:tr>
              <a:tr h="488236">
                <a:tc>
                  <a:txBody>
                    <a:bodyPr/>
                    <a:lstStyle/>
                    <a:p>
                      <a:pPr algn="ctr"/>
                      <a:r>
                        <a:rPr lang="th-TH" sz="2800" dirty="0"/>
                        <a:t>ตุลาคม</a:t>
                      </a:r>
                      <a:endParaRPr lang="th-TH" sz="28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32</a:t>
                      </a:r>
                      <a:endParaRPr lang="th-TH" sz="24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32</a:t>
                      </a:r>
                      <a:endParaRPr lang="th-TH" sz="24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100</a:t>
                      </a:r>
                      <a:endParaRPr lang="th-TH" sz="24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  <a:endParaRPr lang="th-TH" sz="24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  <a:endParaRPr lang="th-TH" sz="24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extLst>
                  <a:ext uri="{0D108BD9-81ED-4DB2-BD59-A6C34878D82A}">
                    <a16:rowId xmlns:a16="http://schemas.microsoft.com/office/drawing/2014/main" val="1133002468"/>
                  </a:ext>
                </a:extLst>
              </a:tr>
              <a:tr h="535810">
                <a:tc>
                  <a:txBody>
                    <a:bodyPr/>
                    <a:lstStyle/>
                    <a:p>
                      <a:pPr algn="ctr"/>
                      <a:r>
                        <a:rPr lang="th-TH" sz="2800" dirty="0"/>
                        <a:t>พฤศจิกายน</a:t>
                      </a:r>
                      <a:endParaRPr lang="th-TH" sz="28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46</a:t>
                      </a:r>
                      <a:endParaRPr lang="th-TH" sz="24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46</a:t>
                      </a:r>
                      <a:endParaRPr lang="th-TH" sz="24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100</a:t>
                      </a:r>
                      <a:endParaRPr lang="th-TH" sz="24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  <a:endParaRPr lang="th-TH" sz="24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  <a:endParaRPr lang="th-TH" sz="24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extLst>
                  <a:ext uri="{0D108BD9-81ED-4DB2-BD59-A6C34878D82A}">
                    <a16:rowId xmlns:a16="http://schemas.microsoft.com/office/drawing/2014/main" val="2374669339"/>
                  </a:ext>
                </a:extLst>
              </a:tr>
              <a:tr h="535810">
                <a:tc>
                  <a:txBody>
                    <a:bodyPr/>
                    <a:lstStyle/>
                    <a:p>
                      <a:pPr algn="ctr"/>
                      <a:r>
                        <a:rPr lang="th-TH" sz="2800" dirty="0"/>
                        <a:t>ธันวาคม</a:t>
                      </a:r>
                      <a:endParaRPr lang="th-TH" sz="28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33</a:t>
                      </a:r>
                      <a:endParaRPr lang="th-TH" sz="24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31</a:t>
                      </a:r>
                      <a:endParaRPr lang="th-TH" sz="24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90.91</a:t>
                      </a:r>
                      <a:endParaRPr lang="th-TH" sz="24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</a:t>
                      </a:r>
                      <a:endParaRPr lang="th-TH" sz="24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9.09</a:t>
                      </a:r>
                      <a:endParaRPr lang="th-TH" sz="24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extLst>
                  <a:ext uri="{0D108BD9-81ED-4DB2-BD59-A6C34878D82A}">
                    <a16:rowId xmlns:a16="http://schemas.microsoft.com/office/drawing/2014/main" val="3482460191"/>
                  </a:ext>
                </a:extLst>
              </a:tr>
              <a:tr h="535810">
                <a:tc>
                  <a:txBody>
                    <a:bodyPr/>
                    <a:lstStyle/>
                    <a:p>
                      <a:pPr algn="ctr"/>
                      <a:r>
                        <a:rPr lang="th-TH" sz="2800" b="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มกราคม</a:t>
                      </a: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35</a:t>
                      </a:r>
                      <a:endParaRPr lang="th-TH" sz="2400" b="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31</a:t>
                      </a:r>
                      <a:endParaRPr lang="th-TH" sz="2400" b="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85.71</a:t>
                      </a:r>
                      <a:endParaRPr lang="th-TH" sz="2400" b="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</a:t>
                      </a:r>
                      <a:endParaRPr lang="th-TH" sz="2400" b="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17.14</a:t>
                      </a:r>
                      <a:endParaRPr lang="th-TH" sz="2400" b="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extLst>
                  <a:ext uri="{0D108BD9-81ED-4DB2-BD59-A6C34878D82A}">
                    <a16:rowId xmlns:a16="http://schemas.microsoft.com/office/drawing/2014/main" val="3999437368"/>
                  </a:ext>
                </a:extLst>
              </a:tr>
              <a:tr h="535810">
                <a:tc>
                  <a:txBody>
                    <a:bodyPr/>
                    <a:lstStyle/>
                    <a:p>
                      <a:pPr algn="ctr"/>
                      <a:r>
                        <a:rPr lang="th-TH" sz="2800" b="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กุมภาพันธ์</a:t>
                      </a: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47</a:t>
                      </a:r>
                      <a:endParaRPr lang="th-TH" sz="2400" b="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44</a:t>
                      </a: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93.62</a:t>
                      </a: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</a:t>
                      </a: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6.38</a:t>
                      </a:r>
                      <a:endParaRPr lang="en-US" sz="2400" b="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extLst>
                  <a:ext uri="{0D108BD9-81ED-4DB2-BD59-A6C34878D82A}">
                    <a16:rowId xmlns:a16="http://schemas.microsoft.com/office/drawing/2014/main" val="4092761403"/>
                  </a:ext>
                </a:extLst>
              </a:tr>
              <a:tr h="535810">
                <a:tc>
                  <a:txBody>
                    <a:bodyPr/>
                    <a:lstStyle/>
                    <a:p>
                      <a:pPr algn="ctr"/>
                      <a:r>
                        <a:rPr lang="th-TH" sz="2800" b="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มีนาคม</a:t>
                      </a: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60</a:t>
                      </a:r>
                      <a:endParaRPr lang="th-TH" sz="2400" b="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53</a:t>
                      </a:r>
                      <a:endParaRPr lang="th-TH" sz="2400" b="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88.33</a:t>
                      </a:r>
                      <a:endParaRPr lang="th-TH" sz="2400" b="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7</a:t>
                      </a:r>
                      <a:endParaRPr lang="th-TH" sz="2400" b="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11.67</a:t>
                      </a:r>
                    </a:p>
                  </a:txBody>
                  <a:tcPr marL="88169" marR="88169" marT="44084" marB="44084" anchor="ctr"/>
                </a:tc>
                <a:extLst>
                  <a:ext uri="{0D108BD9-81ED-4DB2-BD59-A6C34878D82A}">
                    <a16:rowId xmlns:a16="http://schemas.microsoft.com/office/drawing/2014/main" val="1303907806"/>
                  </a:ext>
                </a:extLst>
              </a:tr>
            </a:tbl>
          </a:graphicData>
        </a:graphic>
      </p:graphicFrame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23CD75F8-F7DB-0DD1-8EFC-BA0015473879}"/>
              </a:ext>
            </a:extLst>
          </p:cNvPr>
          <p:cNvSpPr txBox="1"/>
          <p:nvPr/>
        </p:nvSpPr>
        <p:spPr>
          <a:xfrm>
            <a:off x="451556" y="6488668"/>
            <a:ext cx="11966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>
                <a:solidFill>
                  <a:srgbClr val="F46E1C"/>
                </a:solidFill>
              </a:rPr>
              <a:t>ข้อมูล ณ วันที่ 22 มิถุนายน  2566</a:t>
            </a:r>
          </a:p>
        </p:txBody>
      </p:sp>
    </p:spTree>
    <p:extLst>
      <p:ext uri="{BB962C8B-B14F-4D97-AF65-F5344CB8AC3E}">
        <p14:creationId xmlns:p14="http://schemas.microsoft.com/office/powerpoint/2010/main" val="467715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319" y="227274"/>
            <a:ext cx="8596668" cy="1803397"/>
          </a:xfrm>
        </p:spPr>
        <p:txBody>
          <a:bodyPr>
            <a:normAutofit/>
          </a:bodyPr>
          <a:lstStyle/>
          <a:p>
            <a:pPr algn="ctr"/>
            <a:r>
              <a:rPr lang="th-TH" b="1" dirty="0">
                <a:solidFill>
                  <a:schemeClr val="accent2">
                    <a:lumMod val="75000"/>
                  </a:schemeClr>
                </a:solidFill>
              </a:rPr>
              <a:t>สรุปรายงานผลการดำเนินการ ของศูนย์ดำรงธรรมจังหวัดพังงา</a:t>
            </a:r>
            <a:br>
              <a:rPr lang="th-TH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th-TH" b="1" dirty="0">
                <a:solidFill>
                  <a:schemeClr val="accent2">
                    <a:lumMod val="75000"/>
                  </a:schemeClr>
                </a:solidFill>
              </a:rPr>
              <a:t>เรื่องร้องเรียน / ร้องทุกข์ ประจำปีงบประมาณ พ.ศ.2566 (2)</a:t>
            </a:r>
          </a:p>
        </p:txBody>
      </p:sp>
      <p:pic>
        <p:nvPicPr>
          <p:cNvPr id="4" name="รูปภาพ 0" descr="logo-damrongdhama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055229" cy="7821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6" name="ตาราง 6">
            <a:extLst>
              <a:ext uri="{FF2B5EF4-FFF2-40B4-BE49-F238E27FC236}">
                <a16:creationId xmlns:a16="http://schemas.microsoft.com/office/drawing/2014/main" id="{7C893E66-45DF-70D6-228C-63A4FFA3ED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4973190"/>
              </p:ext>
            </p:extLst>
          </p:nvPr>
        </p:nvGraphicFramePr>
        <p:xfrm>
          <a:off x="1055229" y="1398119"/>
          <a:ext cx="7978882" cy="5090549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341186">
                  <a:extLst>
                    <a:ext uri="{9D8B030D-6E8A-4147-A177-3AD203B41FA5}">
                      <a16:colId xmlns:a16="http://schemas.microsoft.com/office/drawing/2014/main" val="230982868"/>
                    </a:ext>
                  </a:extLst>
                </a:gridCol>
                <a:gridCol w="2353350">
                  <a:extLst>
                    <a:ext uri="{9D8B030D-6E8A-4147-A177-3AD203B41FA5}">
                      <a16:colId xmlns:a16="http://schemas.microsoft.com/office/drawing/2014/main" val="950851610"/>
                    </a:ext>
                  </a:extLst>
                </a:gridCol>
                <a:gridCol w="1267496">
                  <a:extLst>
                    <a:ext uri="{9D8B030D-6E8A-4147-A177-3AD203B41FA5}">
                      <a16:colId xmlns:a16="http://schemas.microsoft.com/office/drawing/2014/main" val="2301642998"/>
                    </a:ext>
                  </a:extLst>
                </a:gridCol>
                <a:gridCol w="963716">
                  <a:extLst>
                    <a:ext uri="{9D8B030D-6E8A-4147-A177-3AD203B41FA5}">
                      <a16:colId xmlns:a16="http://schemas.microsoft.com/office/drawing/2014/main" val="3294669971"/>
                    </a:ext>
                  </a:extLst>
                </a:gridCol>
                <a:gridCol w="1177557">
                  <a:extLst>
                    <a:ext uri="{9D8B030D-6E8A-4147-A177-3AD203B41FA5}">
                      <a16:colId xmlns:a16="http://schemas.microsoft.com/office/drawing/2014/main" val="2367458739"/>
                    </a:ext>
                  </a:extLst>
                </a:gridCol>
                <a:gridCol w="875577">
                  <a:extLst>
                    <a:ext uri="{9D8B030D-6E8A-4147-A177-3AD203B41FA5}">
                      <a16:colId xmlns:a16="http://schemas.microsoft.com/office/drawing/2014/main" val="2469218408"/>
                    </a:ext>
                  </a:extLst>
                </a:gridCol>
              </a:tblGrid>
              <a:tr h="964458">
                <a:tc rowSpan="2"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ปีงบประมาณ</a:t>
                      </a:r>
                    </a:p>
                    <a:p>
                      <a:pPr algn="ctr"/>
                      <a:r>
                        <a:rPr lang="th-TH" sz="2400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2566</a:t>
                      </a:r>
                    </a:p>
                    <a:p>
                      <a:pPr algn="ctr"/>
                      <a:r>
                        <a:rPr lang="th-TH" sz="2400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(รายเดือน)</a:t>
                      </a:r>
                      <a:endParaRPr lang="th-TH" sz="24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เรื่องร้องเรียน / ร้องทุกข์</a:t>
                      </a:r>
                      <a:endParaRPr lang="th-TH" sz="24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rgbClr val="00B050"/>
                          </a:solidFill>
                        </a:rPr>
                        <a:t>ยุติ</a:t>
                      </a:r>
                      <a:endParaRPr lang="th-TH" sz="2400" dirty="0">
                        <a:solidFill>
                          <a:srgbClr val="00B05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rgbClr val="FF0000"/>
                          </a:solidFill>
                        </a:rPr>
                        <a:t>ยังไม่ยุติ</a:t>
                      </a:r>
                      <a:endParaRPr lang="th-TH" sz="2400" dirty="0">
                        <a:solidFill>
                          <a:srgbClr val="FF000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944143"/>
                  </a:ext>
                </a:extLst>
              </a:tr>
              <a:tr h="932153">
                <a:tc v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/>
                        <a:t>จำนวน</a:t>
                      </a:r>
                      <a:endParaRPr lang="th-TH" sz="24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/>
                        <a:t>จำนวน</a:t>
                      </a:r>
                      <a:endParaRPr lang="th-TH" sz="24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/>
                        <a:t>ร้อยละ</a:t>
                      </a:r>
                      <a:endParaRPr lang="th-TH" sz="24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/>
                        <a:t>จำนวน</a:t>
                      </a:r>
                      <a:endParaRPr lang="th-TH" sz="24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/>
                        <a:t>ร้อยละ</a:t>
                      </a:r>
                      <a:endParaRPr lang="th-TH" sz="24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extLst>
                  <a:ext uri="{0D108BD9-81ED-4DB2-BD59-A6C34878D82A}">
                    <a16:rowId xmlns:a16="http://schemas.microsoft.com/office/drawing/2014/main" val="2116366854"/>
                  </a:ext>
                </a:extLst>
              </a:tr>
              <a:tr h="488236"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เมษายน</a:t>
                      </a: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49</a:t>
                      </a: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41</a:t>
                      </a: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83.67</a:t>
                      </a: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8</a:t>
                      </a: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16.33</a:t>
                      </a:r>
                    </a:p>
                  </a:txBody>
                  <a:tcPr marL="88169" marR="88169" marT="44084" marB="44084" anchor="ctr"/>
                </a:tc>
                <a:extLst>
                  <a:ext uri="{0D108BD9-81ED-4DB2-BD59-A6C34878D82A}">
                    <a16:rowId xmlns:a16="http://schemas.microsoft.com/office/drawing/2014/main" val="1133002468"/>
                  </a:ext>
                </a:extLst>
              </a:tr>
              <a:tr h="535810"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พฤษภาคม</a:t>
                      </a: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41</a:t>
                      </a: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36</a:t>
                      </a: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 87.80</a:t>
                      </a:r>
                      <a:endParaRPr lang="th-TH" sz="24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5</a:t>
                      </a:r>
                      <a:endParaRPr lang="th-TH" sz="24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12.20</a:t>
                      </a:r>
                      <a:endParaRPr lang="th-TH" sz="24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extLst>
                  <a:ext uri="{0D108BD9-81ED-4DB2-BD59-A6C34878D82A}">
                    <a16:rowId xmlns:a16="http://schemas.microsoft.com/office/drawing/2014/main" val="2374669339"/>
                  </a:ext>
                </a:extLst>
              </a:tr>
              <a:tr h="535810">
                <a:tc>
                  <a:txBody>
                    <a:bodyPr/>
                    <a:lstStyle/>
                    <a:p>
                      <a:pPr algn="ctr"/>
                      <a:endParaRPr lang="th-TH" sz="28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endParaRPr lang="th-TH" sz="24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endParaRPr lang="th-TH" sz="24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endParaRPr lang="th-TH" sz="24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endParaRPr lang="th-TH" sz="24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endParaRPr lang="th-TH" sz="24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extLst>
                  <a:ext uri="{0D108BD9-81ED-4DB2-BD59-A6C34878D82A}">
                    <a16:rowId xmlns:a16="http://schemas.microsoft.com/office/drawing/2014/main" val="3482460191"/>
                  </a:ext>
                </a:extLst>
              </a:tr>
              <a:tr h="535810">
                <a:tc>
                  <a:txBody>
                    <a:bodyPr/>
                    <a:lstStyle/>
                    <a:p>
                      <a:pPr algn="ctr"/>
                      <a:endParaRPr lang="th-TH" sz="2800" b="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endParaRPr lang="th-TH" sz="2400" b="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endParaRPr lang="th-TH" sz="2400" b="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endParaRPr lang="th-TH" sz="2400" b="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endParaRPr lang="th-TH" sz="2400" b="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endParaRPr lang="th-TH" sz="2400" b="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extLst>
                  <a:ext uri="{0D108BD9-81ED-4DB2-BD59-A6C34878D82A}">
                    <a16:rowId xmlns:a16="http://schemas.microsoft.com/office/drawing/2014/main" val="3999437368"/>
                  </a:ext>
                </a:extLst>
              </a:tr>
              <a:tr h="535810">
                <a:tc>
                  <a:txBody>
                    <a:bodyPr/>
                    <a:lstStyle/>
                    <a:p>
                      <a:pPr algn="ctr"/>
                      <a:endParaRPr lang="th-TH" sz="2800" b="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endParaRPr lang="th-TH" sz="2400" b="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endParaRPr lang="th-TH" sz="2400" b="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endParaRPr lang="th-TH" sz="2400" b="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endParaRPr lang="th-TH" sz="2400" b="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extLst>
                  <a:ext uri="{0D108BD9-81ED-4DB2-BD59-A6C34878D82A}">
                    <a16:rowId xmlns:a16="http://schemas.microsoft.com/office/drawing/2014/main" val="4092761403"/>
                  </a:ext>
                </a:extLst>
              </a:tr>
              <a:tr h="535810"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รวม</a:t>
                      </a: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343</a:t>
                      </a: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314</a:t>
                      </a: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91.55</a:t>
                      </a: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29</a:t>
                      </a: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8.45</a:t>
                      </a:r>
                      <a:endParaRPr lang="en-US" sz="2400" b="1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extLst>
                  <a:ext uri="{0D108BD9-81ED-4DB2-BD59-A6C34878D82A}">
                    <a16:rowId xmlns:a16="http://schemas.microsoft.com/office/drawing/2014/main" val="1303907806"/>
                  </a:ext>
                </a:extLst>
              </a:tr>
            </a:tbl>
          </a:graphicData>
        </a:graphic>
      </p:graphicFrame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23CD75F8-F7DB-0DD1-8EFC-BA0015473879}"/>
              </a:ext>
            </a:extLst>
          </p:cNvPr>
          <p:cNvSpPr txBox="1"/>
          <p:nvPr/>
        </p:nvSpPr>
        <p:spPr>
          <a:xfrm>
            <a:off x="451556" y="6488668"/>
            <a:ext cx="11966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>
                <a:solidFill>
                  <a:srgbClr val="F46E1C"/>
                </a:solidFill>
              </a:rPr>
              <a:t>ข้อมูล ณ วันที่ 22 มิถุนายน  2566</a:t>
            </a:r>
          </a:p>
        </p:txBody>
      </p:sp>
    </p:spTree>
    <p:extLst>
      <p:ext uri="{BB962C8B-B14F-4D97-AF65-F5344CB8AC3E}">
        <p14:creationId xmlns:p14="http://schemas.microsoft.com/office/powerpoint/2010/main" val="3486729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6467" y="609600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th-TH" b="1" dirty="0">
                <a:solidFill>
                  <a:srgbClr val="055B0F"/>
                </a:solidFill>
              </a:rPr>
              <a:t>สรุปรายงานผลการดำเนินการ ของศูนย์ดำรงธรรมจังหวัดพังงา</a:t>
            </a:r>
            <a:br>
              <a:rPr lang="th-TH" b="1" dirty="0">
                <a:solidFill>
                  <a:srgbClr val="055B0F"/>
                </a:solidFill>
              </a:rPr>
            </a:br>
            <a:r>
              <a:rPr lang="th-TH" b="1" dirty="0">
                <a:solidFill>
                  <a:srgbClr val="055B0F"/>
                </a:solidFill>
              </a:rPr>
              <a:t>ประเภทเรื่องร้องเรียน / ร้องทุกข์ ประจำปีงบประมาณ 2566</a:t>
            </a:r>
          </a:p>
        </p:txBody>
      </p:sp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A12DAB06-9F2C-2D84-33B0-41CE99E69E6E}"/>
              </a:ext>
            </a:extLst>
          </p:cNvPr>
          <p:cNvSpPr txBox="1"/>
          <p:nvPr/>
        </p:nvSpPr>
        <p:spPr>
          <a:xfrm>
            <a:off x="378000" y="6488668"/>
            <a:ext cx="8596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>
                <a:solidFill>
                  <a:srgbClr val="055B0F"/>
                </a:solidFill>
              </a:rPr>
              <a:t>ข้อมูล ณ </a:t>
            </a:r>
            <a:r>
              <a:rPr lang="th-TH">
                <a:solidFill>
                  <a:srgbClr val="055B0F"/>
                </a:solidFill>
              </a:rPr>
              <a:t>วันที่ 22 </a:t>
            </a:r>
            <a:r>
              <a:rPr lang="th-TH" dirty="0">
                <a:solidFill>
                  <a:srgbClr val="055B0F"/>
                </a:solidFill>
              </a:rPr>
              <a:t>มิถุนายน 2566</a:t>
            </a:r>
          </a:p>
        </p:txBody>
      </p:sp>
      <p:pic>
        <p:nvPicPr>
          <p:cNvPr id="8" name="รูปภาพ 0" descr="logo-damrongdhama.jpg">
            <a:extLst>
              <a:ext uri="{FF2B5EF4-FFF2-40B4-BE49-F238E27FC236}">
                <a16:creationId xmlns:a16="http://schemas.microsoft.com/office/drawing/2014/main" id="{BA8CE68A-E684-7DF5-21CC-C662BAEA0D85}"/>
              </a:ext>
            </a:extLst>
          </p:cNvPr>
          <p:cNvPicPr>
            <a:picLocks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055229" cy="7821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0" name="ตาราง 9">
            <a:extLst>
              <a:ext uri="{FF2B5EF4-FFF2-40B4-BE49-F238E27FC236}">
                <a16:creationId xmlns:a16="http://schemas.microsoft.com/office/drawing/2014/main" id="{EF7DBC8F-15B8-8A0C-6958-D3680D2E437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08265356"/>
              </p:ext>
            </p:extLst>
          </p:nvPr>
        </p:nvGraphicFramePr>
        <p:xfrm>
          <a:off x="1708412" y="1815996"/>
          <a:ext cx="7352778" cy="46939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221038">
                  <a:extLst>
                    <a:ext uri="{9D8B030D-6E8A-4147-A177-3AD203B41FA5}">
                      <a16:colId xmlns:a16="http://schemas.microsoft.com/office/drawing/2014/main" val="1378000562"/>
                    </a:ext>
                  </a:extLst>
                </a:gridCol>
                <a:gridCol w="3131740">
                  <a:extLst>
                    <a:ext uri="{9D8B030D-6E8A-4147-A177-3AD203B41FA5}">
                      <a16:colId xmlns:a16="http://schemas.microsoft.com/office/drawing/2014/main" val="606254438"/>
                    </a:ext>
                  </a:extLst>
                </a:gridCol>
              </a:tblGrid>
              <a:tr h="562384">
                <a:tc>
                  <a:txBody>
                    <a:bodyPr/>
                    <a:lstStyle/>
                    <a:p>
                      <a:pPr algn="ctr"/>
                      <a:r>
                        <a:rPr lang="th-TH" sz="3200" dirty="0">
                          <a:latin typeface="+mj-lt"/>
                        </a:rPr>
                        <a:t>ประเภทเรื่อง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dirty="0">
                          <a:latin typeface="+mj-lt"/>
                        </a:rPr>
                        <a:t>จำนวน</a:t>
                      </a:r>
                      <a:endParaRPr lang="th-TH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787272"/>
                  </a:ext>
                </a:extLst>
              </a:tr>
              <a:tr h="443987">
                <a:tc>
                  <a:txBody>
                    <a:bodyPr/>
                    <a:lstStyle/>
                    <a:p>
                      <a:pPr marL="0" indent="0" algn="l">
                        <a:buFontTx/>
                        <a:buNone/>
                      </a:pPr>
                      <a:r>
                        <a:rPr lang="th-TH" sz="2400" dirty="0">
                          <a:latin typeface="+mj-lt"/>
                        </a:rPr>
                        <a:t>1. การแจ้งเบาะแส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17</a:t>
                      </a:r>
                      <a:endParaRPr lang="th-TH" sz="24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0023854"/>
                  </a:ext>
                </a:extLst>
              </a:tr>
              <a:tr h="443987">
                <a:tc>
                  <a:txBody>
                    <a:bodyPr/>
                    <a:lstStyle/>
                    <a:p>
                      <a:pPr algn="l"/>
                      <a:r>
                        <a:rPr lang="th-TH" sz="2400" dirty="0">
                          <a:latin typeface="+mj-lt"/>
                        </a:rPr>
                        <a:t>2. ความเดือดร้อน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50</a:t>
                      </a:r>
                      <a:endParaRPr lang="th-TH" sz="24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4268562"/>
                  </a:ext>
                </a:extLst>
              </a:tr>
              <a:tr h="443987">
                <a:tc>
                  <a:txBody>
                    <a:bodyPr/>
                    <a:lstStyle/>
                    <a:p>
                      <a:pPr algn="l"/>
                      <a:r>
                        <a:rPr lang="th-TH" sz="2400" dirty="0">
                          <a:latin typeface="+mj-lt"/>
                        </a:rPr>
                        <a:t>3. กล่าวโทษเจ้าหน้าที่รัฐ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12</a:t>
                      </a:r>
                      <a:endParaRPr lang="th-TH" sz="24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0381426"/>
                  </a:ext>
                </a:extLst>
              </a:tr>
              <a:tr h="443987">
                <a:tc>
                  <a:txBody>
                    <a:bodyPr/>
                    <a:lstStyle/>
                    <a:p>
                      <a:pPr algn="l"/>
                      <a:r>
                        <a:rPr lang="th-TH" sz="2400" dirty="0">
                          <a:latin typeface="+mj-lt"/>
                        </a:rPr>
                        <a:t>4. ปัญหาที่ดิน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24</a:t>
                      </a:r>
                      <a:endParaRPr lang="th-TH" sz="24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3223519"/>
                  </a:ext>
                </a:extLst>
              </a:tr>
              <a:tr h="443987">
                <a:tc>
                  <a:txBody>
                    <a:bodyPr/>
                    <a:lstStyle/>
                    <a:p>
                      <a:pPr algn="l"/>
                      <a:r>
                        <a:rPr lang="th-TH" sz="2400" dirty="0">
                          <a:latin typeface="+mj-lt"/>
                        </a:rPr>
                        <a:t>5. ขอความช่วยเหลือ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227</a:t>
                      </a:r>
                      <a:endParaRPr lang="th-TH" sz="24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115954"/>
                  </a:ext>
                </a:extLst>
              </a:tr>
              <a:tr h="443987">
                <a:tc>
                  <a:txBody>
                    <a:bodyPr/>
                    <a:lstStyle/>
                    <a:p>
                      <a:pPr algn="l"/>
                      <a:r>
                        <a:rPr lang="th-TH" sz="2400" dirty="0">
                          <a:latin typeface="+mj-lt"/>
                        </a:rPr>
                        <a:t>6. บัตรสนเท่ห์ / มีมูล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0</a:t>
                      </a:r>
                      <a:endParaRPr lang="th-TH" sz="24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2217283"/>
                  </a:ext>
                </a:extLst>
              </a:tr>
              <a:tr h="443987">
                <a:tc>
                  <a:txBody>
                    <a:bodyPr/>
                    <a:lstStyle/>
                    <a:p>
                      <a:pPr algn="l"/>
                      <a:r>
                        <a:rPr lang="th-TH" sz="2400" dirty="0">
                          <a:latin typeface="+mj-lt"/>
                        </a:rPr>
                        <a:t>7. บัตรสนเท่ห์ / ไม่มีมูล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1</a:t>
                      </a:r>
                      <a:endParaRPr lang="th-TH" sz="24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4066972"/>
                  </a:ext>
                </a:extLst>
              </a:tr>
              <a:tr h="443987">
                <a:tc>
                  <a:txBody>
                    <a:bodyPr/>
                    <a:lstStyle/>
                    <a:p>
                      <a:pPr algn="l"/>
                      <a:r>
                        <a:rPr lang="th-TH" sz="2400" dirty="0">
                          <a:latin typeface="+mj-lt"/>
                        </a:rPr>
                        <a:t>8 ประเภทอื่น ๆ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12</a:t>
                      </a:r>
                      <a:endParaRPr lang="th-TH" sz="24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661959"/>
                  </a:ext>
                </a:extLst>
              </a:tr>
              <a:tr h="443987"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latin typeface="+mj-lt"/>
                        </a:rPr>
                        <a:t>รวม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latin typeface="+mj-lt"/>
                        </a:rPr>
                        <a:t>343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94022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5784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AD4CDA4E-250D-0567-BA95-022F26D5E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7" y="237995"/>
            <a:ext cx="12192000" cy="1755939"/>
          </a:xfrm>
        </p:spPr>
        <p:txBody>
          <a:bodyPr>
            <a:noAutofit/>
          </a:bodyPr>
          <a:lstStyle/>
          <a:p>
            <a:pPr algn="ctr"/>
            <a:r>
              <a:rPr lang="th-TH" b="1" dirty="0">
                <a:solidFill>
                  <a:srgbClr val="0070C0"/>
                </a:solidFill>
              </a:rPr>
              <a:t>สรุปเรื่องเด่น ประจำเดือน มิถุนายน</a:t>
            </a:r>
            <a:br>
              <a:rPr lang="th-TH" b="1" dirty="0">
                <a:solidFill>
                  <a:srgbClr val="0070C0"/>
                </a:solidFill>
              </a:rPr>
            </a:br>
            <a:r>
              <a:rPr lang="th-TH" dirty="0">
                <a:solidFill>
                  <a:srgbClr val="0070C0"/>
                </a:solidFill>
              </a:rPr>
              <a:t>1. ขอความช่วยเหลือน้ำท่วมขังอุโมงค์ทางลอดใต้ถนน</a:t>
            </a:r>
            <a:br>
              <a:rPr lang="th-TH" dirty="0">
                <a:solidFill>
                  <a:srgbClr val="0070C0"/>
                </a:solidFill>
              </a:rPr>
            </a:br>
            <a:r>
              <a:rPr lang="th-TH" dirty="0">
                <a:solidFill>
                  <a:srgbClr val="0070C0"/>
                </a:solidFill>
              </a:rPr>
              <a:t>บริเวณหน้าโรงเรียนตะกั่วป่าเสนานุกูล</a:t>
            </a:r>
            <a:br>
              <a:rPr lang="en-US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</a:br>
            <a:endParaRPr lang="th-TH" b="1" dirty="0">
              <a:solidFill>
                <a:srgbClr val="0070C0"/>
              </a:solidFill>
            </a:endParaRPr>
          </a:p>
        </p:txBody>
      </p:sp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73634124-2B1A-AC53-AB4F-BF9D1DA06C3A}"/>
              </a:ext>
            </a:extLst>
          </p:cNvPr>
          <p:cNvSpPr txBox="1"/>
          <p:nvPr/>
        </p:nvSpPr>
        <p:spPr>
          <a:xfrm>
            <a:off x="661398" y="2068232"/>
            <a:ext cx="11382821" cy="16312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lvl="1" algn="thaiDist">
              <a:tabLst>
                <a:tab pos="457200" algn="l"/>
              </a:tabLst>
            </a:pPr>
            <a:r>
              <a:rPr lang="th-TH" sz="2000" dirty="0">
                <a:cs typeface="TH SarabunIT๙" panose="020B0500040200020003" pitchFamily="34" charset="-34"/>
              </a:rPr>
              <a:t>	</a:t>
            </a:r>
            <a:r>
              <a:rPr lang="th-TH" sz="2000" spc="-50" dirty="0">
                <a:cs typeface="TH SarabunIT๙" panose="020B0500040200020003" pitchFamily="34" charset="-34"/>
              </a:rPr>
              <a:t>เมื่อวันที่ 18 มิถุนายน 2566 ผู้ว่าราชการจังหวัดพังงา ได้สั่งการให้ศูนย์ดำรงธรรมจังหวัดพังงา ตรวจสอบข้อเท็จจริง กรณีมีการร้องขอความช่วยเหลือ </a:t>
            </a:r>
            <a:br>
              <a:rPr lang="th-TH" sz="2000" spc="-50" dirty="0">
                <a:cs typeface="TH SarabunIT๙" panose="020B0500040200020003" pitchFamily="34" charset="-34"/>
              </a:rPr>
            </a:br>
            <a:r>
              <a:rPr lang="th-TH" sz="2000" dirty="0">
                <a:cs typeface="TH SarabunIT๙" panose="020B0500040200020003" pitchFamily="34" charset="-34"/>
              </a:rPr>
              <a:t>ว่า อุโมงค์ทางลอดใต้ถนน บริเวณหน้าโรงเรียนตะกั่วป่าเสนานุกูล มีน้ำท่วมขังประชาชนไม่สามารถใช้อุโมงค์ทางลอดดังกล่าวได้ เจ้าหน้าที่ศูนย์ดำรงธรรมจังหวัดพังงา </a:t>
            </a:r>
            <a:br>
              <a:rPr lang="th-TH" sz="2000" dirty="0">
                <a:cs typeface="TH SarabunIT๙" panose="020B0500040200020003" pitchFamily="34" charset="-34"/>
              </a:rPr>
            </a:br>
            <a:r>
              <a:rPr lang="th-TH" sz="2000" dirty="0">
                <a:cs typeface="TH SarabunIT๙" panose="020B0500040200020003" pitchFamily="34" charset="-34"/>
              </a:rPr>
              <a:t>ได้ลงพื้นที่ตรวจสอบ </a:t>
            </a:r>
            <a:r>
              <a:rPr lang="th-TH" sz="2000" spc="-40" dirty="0">
                <a:cs typeface="TH SarabunIT๙" panose="020B0500040200020003" pitchFamily="34" charset="-34"/>
              </a:rPr>
              <a:t>พบว่า มีน้ำท่วมขังจริง จึงได้ประสานแขวงทางหลวงพังงา ในฐานะหน่วยงานที่รับผิดชอบ ทราบว่า อุโมงค์ทางลอดดังกล่าว มีระบบระบายน้ำอัตโนมัติ </a:t>
            </a:r>
            <a:br>
              <a:rPr lang="th-TH" sz="2000" spc="-40" dirty="0">
                <a:cs typeface="TH SarabunIT๙" panose="020B0500040200020003" pitchFamily="34" charset="-34"/>
              </a:rPr>
            </a:br>
            <a:r>
              <a:rPr lang="th-TH" sz="2000" spc="-40" dirty="0">
                <a:cs typeface="TH SarabunIT๙" panose="020B0500040200020003" pitchFamily="34" charset="-34"/>
              </a:rPr>
              <a:t>แต่เมื่อวันที่ 16 มิถุนายน 2566 </a:t>
            </a:r>
            <a:r>
              <a:rPr lang="th-TH" sz="2000" dirty="0">
                <a:cs typeface="TH SarabunIT๙" panose="020B0500040200020003" pitchFamily="34" charset="-34"/>
              </a:rPr>
              <a:t>ตัวเครื่องปั๊มน้ำขัดข้อง จึงได้มีการส่งซ่อม และเมื่อวันที่ 19 มิถุนายน 2566 ระบบระบายน้ำสามารถกลับมาใช้งานได้ตามปกติ</a:t>
            </a:r>
            <a:br>
              <a:rPr lang="th-TH" sz="2000" dirty="0">
                <a:cs typeface="TH SarabunIT๙" panose="020B0500040200020003" pitchFamily="34" charset="-34"/>
              </a:rPr>
            </a:br>
            <a:r>
              <a:rPr lang="th-TH" sz="2000" dirty="0">
                <a:cs typeface="TH SarabunIT๙" panose="020B0500040200020003" pitchFamily="34" charset="-34"/>
              </a:rPr>
              <a:t>และมีการระบายน้ำที่ท่วมขังออกจนหมดแล้วเสร็จภายในวันดังกล่าว</a:t>
            </a:r>
            <a:endParaRPr lang="th-TH" sz="2000" dirty="0"/>
          </a:p>
        </p:txBody>
      </p:sp>
      <p:pic>
        <p:nvPicPr>
          <p:cNvPr id="14" name="รูปภาพ 0" descr="logo-damrongdhama.jpg">
            <a:extLst>
              <a:ext uri="{FF2B5EF4-FFF2-40B4-BE49-F238E27FC236}">
                <a16:creationId xmlns:a16="http://schemas.microsoft.com/office/drawing/2014/main" id="{EE56B578-BA80-5176-F80B-B831334F103B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055229" cy="7821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A221FC02-99F9-ABCA-F6E3-BC5C6B699AD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4034" y="3803870"/>
            <a:ext cx="3820558" cy="2149064"/>
          </a:xfrm>
          <a:prstGeom prst="rect">
            <a:avLst/>
          </a:prstGeom>
        </p:spPr>
      </p:pic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1D8BA1A7-FBE0-F567-9691-2A85B3912BD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64" y="3790569"/>
            <a:ext cx="1609520" cy="2153969"/>
          </a:xfrm>
          <a:prstGeom prst="rect">
            <a:avLst/>
          </a:prstGeom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393CB37A-21B4-F6B1-9DC4-B70451B551B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3990" y="3796001"/>
            <a:ext cx="2862014" cy="2146995"/>
          </a:xfrm>
          <a:prstGeom prst="rect">
            <a:avLst/>
          </a:prstGeom>
        </p:spPr>
      </p:pic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88B6E383-3BBE-42F7-860F-6C2C91EF21D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204" y="3797219"/>
            <a:ext cx="2862015" cy="2146995"/>
          </a:xfrm>
          <a:prstGeom prst="rect">
            <a:avLst/>
          </a:prstGeom>
        </p:spPr>
      </p:pic>
      <p:cxnSp>
        <p:nvCxnSpPr>
          <p:cNvPr id="17" name="ลูกศรเชื่อมต่อแบบตรง 16">
            <a:extLst>
              <a:ext uri="{FF2B5EF4-FFF2-40B4-BE49-F238E27FC236}">
                <a16:creationId xmlns:a16="http://schemas.microsoft.com/office/drawing/2014/main" id="{C88E9EF9-A99F-A60A-6EC7-075C2985D8C7}"/>
              </a:ext>
            </a:extLst>
          </p:cNvPr>
          <p:cNvCxnSpPr>
            <a:cxnSpLocks/>
          </p:cNvCxnSpPr>
          <p:nvPr/>
        </p:nvCxnSpPr>
        <p:spPr>
          <a:xfrm>
            <a:off x="5228223" y="6257646"/>
            <a:ext cx="1422400" cy="0"/>
          </a:xfrm>
          <a:prstGeom prst="straightConnector1">
            <a:avLst/>
          </a:prstGeom>
          <a:ln w="762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ชื่อเรื่อง 1">
            <a:extLst>
              <a:ext uri="{FF2B5EF4-FFF2-40B4-BE49-F238E27FC236}">
                <a16:creationId xmlns:a16="http://schemas.microsoft.com/office/drawing/2014/main" id="{36C7EBE5-0424-0FE4-0C38-97C5D3EAFB2E}"/>
              </a:ext>
            </a:extLst>
          </p:cNvPr>
          <p:cNvSpPr txBox="1">
            <a:spLocks/>
          </p:cNvSpPr>
          <p:nvPr/>
        </p:nvSpPr>
        <p:spPr>
          <a:xfrm>
            <a:off x="2154792" y="6125239"/>
            <a:ext cx="2166687" cy="49476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2400" b="1" dirty="0">
                <a:solidFill>
                  <a:srgbClr val="0070C0"/>
                </a:solidFill>
              </a:rPr>
              <a:t>ก่อนได้รับการแก้ไข</a:t>
            </a:r>
          </a:p>
        </p:txBody>
      </p:sp>
      <p:sp>
        <p:nvSpPr>
          <p:cNvPr id="20" name="ชื่อเรื่อง 1">
            <a:extLst>
              <a:ext uri="{FF2B5EF4-FFF2-40B4-BE49-F238E27FC236}">
                <a16:creationId xmlns:a16="http://schemas.microsoft.com/office/drawing/2014/main" id="{B0D7FD6C-C24D-8B6B-434D-BF66729644AF}"/>
              </a:ext>
            </a:extLst>
          </p:cNvPr>
          <p:cNvSpPr txBox="1">
            <a:spLocks/>
          </p:cNvSpPr>
          <p:nvPr/>
        </p:nvSpPr>
        <p:spPr>
          <a:xfrm>
            <a:off x="7557367" y="6125239"/>
            <a:ext cx="2166687" cy="49476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2400" b="1" dirty="0">
                <a:solidFill>
                  <a:srgbClr val="0070C0"/>
                </a:solidFill>
              </a:rPr>
              <a:t>หลังได้รับการแก้ไข</a:t>
            </a:r>
          </a:p>
        </p:txBody>
      </p:sp>
    </p:spTree>
    <p:extLst>
      <p:ext uri="{BB962C8B-B14F-4D97-AF65-F5344CB8AC3E}">
        <p14:creationId xmlns:p14="http://schemas.microsoft.com/office/powerpoint/2010/main" val="2694762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AD4CDA4E-250D-0567-BA95-022F26D5E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7" y="237995"/>
            <a:ext cx="12192000" cy="1755939"/>
          </a:xfrm>
        </p:spPr>
        <p:txBody>
          <a:bodyPr>
            <a:normAutofit/>
          </a:bodyPr>
          <a:lstStyle/>
          <a:p>
            <a:pPr algn="ctr"/>
            <a:r>
              <a:rPr lang="th-TH" b="1" dirty="0">
                <a:solidFill>
                  <a:srgbClr val="0070C0"/>
                </a:solidFill>
              </a:rPr>
              <a:t>สรุปเรื่องเด่น ประจำเดือน มิถุนายน</a:t>
            </a:r>
            <a:br>
              <a:rPr lang="th-TH" b="1" dirty="0">
                <a:solidFill>
                  <a:srgbClr val="0070C0"/>
                </a:solidFill>
              </a:rPr>
            </a:br>
            <a:r>
              <a:rPr lang="th-TH" dirty="0">
                <a:solidFill>
                  <a:srgbClr val="0070C0"/>
                </a:solidFill>
              </a:rPr>
              <a:t>2. จังหวัดเคลื่อนที่ ประจำเดือน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th-TH" dirty="0">
                <a:solidFill>
                  <a:srgbClr val="0070C0"/>
                </a:solidFill>
              </a:rPr>
              <a:t>มิถุนายน 2566</a:t>
            </a:r>
            <a:br>
              <a:rPr lang="en-US" sz="18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</a:br>
            <a:endParaRPr lang="th-TH" b="1" dirty="0">
              <a:solidFill>
                <a:srgbClr val="0070C0"/>
              </a:solidFill>
            </a:endParaRPr>
          </a:p>
        </p:txBody>
      </p:sp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73634124-2B1A-AC53-AB4F-BF9D1DA06C3A}"/>
              </a:ext>
            </a:extLst>
          </p:cNvPr>
          <p:cNvSpPr txBox="1"/>
          <p:nvPr/>
        </p:nvSpPr>
        <p:spPr>
          <a:xfrm>
            <a:off x="527614" y="1554401"/>
            <a:ext cx="7511486" cy="255454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lvl="1" algn="thaiDist">
              <a:tabLst>
                <a:tab pos="457200" algn="l"/>
              </a:tabLst>
            </a:pPr>
            <a:r>
              <a:rPr lang="th-TH" sz="20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	เมื่อวันที่ 15 มิถุนายน 2566 นายเอกรัฐ หลีเส</a:t>
            </a:r>
            <a:r>
              <a:rPr lang="th-TH" sz="2000" dirty="0" err="1">
                <a:latin typeface="TH SarabunIT๙" panose="020B0500040200020003" pitchFamily="34" charset="-34"/>
                <a:cs typeface="TH SarabunIT๙" panose="020B0500040200020003" pitchFamily="34" charset="-34"/>
              </a:rPr>
              <a:t>็น</a:t>
            </a:r>
            <a:r>
              <a:rPr lang="th-TH" sz="20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 ผู้ว่าราชการจังหวัดพังงา เป็นประธานเปิดโครงการ</a:t>
            </a:r>
            <a:r>
              <a:rPr lang="th-TH" sz="2000" spc="-4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จังหวัดเคลื่อนที่ ประจำปีงบประมาณ พ.ศ. 2566 ณ โรงเรียน</a:t>
            </a:r>
            <a:r>
              <a:rPr lang="th-TH" sz="2000" spc="-40" dirty="0" err="1">
                <a:latin typeface="TH SarabunIT๙" panose="020B0500040200020003" pitchFamily="34" charset="-34"/>
                <a:cs typeface="TH SarabunIT๙" panose="020B0500040200020003" pitchFamily="34" charset="-34"/>
              </a:rPr>
              <a:t>ปัจ</a:t>
            </a:r>
            <a:r>
              <a:rPr lang="th-TH" sz="2000" spc="-4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จันตคาม หมู่ที่ 1 บ้านทุ่งคาโงก ตำบลทุ่งคาโงก </a:t>
            </a:r>
            <a:r>
              <a:rPr lang="th-TH" sz="20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อำเภอเมืองพังงา จังหวัดพังงา และเมื่อวันที่ 22 มิถุนายน 2566 นายเอกรัฐ หลีเส</a:t>
            </a:r>
            <a:r>
              <a:rPr lang="th-TH" sz="2000" dirty="0" err="1">
                <a:latin typeface="TH SarabunIT๙" panose="020B0500040200020003" pitchFamily="34" charset="-34"/>
                <a:cs typeface="TH SarabunIT๙" panose="020B0500040200020003" pitchFamily="34" charset="-34"/>
              </a:rPr>
              <a:t>็น</a:t>
            </a:r>
            <a:r>
              <a:rPr lang="th-TH" sz="20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 ผู้ว่าราชการจังหวัดพังงา มอบหมาย นายเถลิงศักดิ์ นุชประหาร รองผู้ว่าราชการจังหวัดพังงา เป็นประธานเปิดโครงการจังหวัดเคลื่อนที่ ประจำปีงบประมาณ พ.ศ. 2566 ณ โรงเรียนบ้านในไร่ หมู่ที่ 7 ตำบลนาเตย อำเภอท้ายเหมือง จังหวัดพังงา</a:t>
            </a:r>
          </a:p>
          <a:p>
            <a:pPr marL="0" lvl="1" algn="thaiDist">
              <a:tabLst>
                <a:tab pos="457200" algn="l"/>
              </a:tabLst>
            </a:pPr>
            <a:r>
              <a:rPr lang="th-TH" sz="20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	 โดย ศูนย์ดำรงธรรมจังหวัดพังงาและสำนักงานคณะอนุกรรมการคุ้มครองผู้บริโภคจังหวัดพังงา </a:t>
            </a:r>
            <a:br>
              <a:rPr lang="th-TH" sz="2000" dirty="0">
                <a:latin typeface="TH SarabunIT๙" panose="020B0500040200020003" pitchFamily="34" charset="-34"/>
                <a:cs typeface="TH SarabunIT๙" panose="020B0500040200020003" pitchFamily="34" charset="-34"/>
              </a:rPr>
            </a:br>
            <a:r>
              <a:rPr lang="th-TH" sz="2000" spc="-3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สำนักงานจังหวัดพังงา เข้าร่วมออกหน่วยบริการเคลื่อนที่ เพื่อให้บริการประชาชนในพื้นที่ในการรับเรื่องราวร้องทุกข์ </a:t>
            </a:r>
            <a:r>
              <a:rPr lang="th-TH" sz="20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ให้คำปรึกษาและข้อเสนอแนะ</a:t>
            </a:r>
            <a:endParaRPr lang="th-TH" sz="2000" dirty="0"/>
          </a:p>
        </p:txBody>
      </p:sp>
      <p:pic>
        <p:nvPicPr>
          <p:cNvPr id="14" name="รูปภาพ 0" descr="logo-damrongdhama.jpg">
            <a:extLst>
              <a:ext uri="{FF2B5EF4-FFF2-40B4-BE49-F238E27FC236}">
                <a16:creationId xmlns:a16="http://schemas.microsoft.com/office/drawing/2014/main" id="{EE56B578-BA80-5176-F80B-B831334F103B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055229" cy="7821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รูปภาพ 15">
            <a:extLst>
              <a:ext uri="{FF2B5EF4-FFF2-40B4-BE49-F238E27FC236}">
                <a16:creationId xmlns:a16="http://schemas.microsoft.com/office/drawing/2014/main" id="{E930F0ED-FF8A-CC9D-61CC-E39A73EC4DD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0110" y="4014886"/>
            <a:ext cx="3474275" cy="2605119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7AFD0F47-94D8-E952-204F-74D5FEDBE84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0111" y="1486102"/>
            <a:ext cx="3474275" cy="2316183"/>
          </a:xfrm>
          <a:prstGeom prst="rect">
            <a:avLst/>
          </a:prstGeom>
        </p:spPr>
      </p:pic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C305FC2E-49A4-AC47-0CBB-24563F8A890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5049" y="4504186"/>
            <a:ext cx="2169180" cy="1626518"/>
          </a:xfrm>
          <a:prstGeom prst="rect">
            <a:avLst/>
          </a:prstGeom>
        </p:spPr>
      </p:pic>
      <p:pic>
        <p:nvPicPr>
          <p:cNvPr id="22" name="รูปภาพ 21">
            <a:extLst>
              <a:ext uri="{FF2B5EF4-FFF2-40B4-BE49-F238E27FC236}">
                <a16:creationId xmlns:a16="http://schemas.microsoft.com/office/drawing/2014/main" id="{73D3309B-A87E-CAFB-2956-BA2CCA73C66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6722" y="4490340"/>
            <a:ext cx="2169180" cy="1626518"/>
          </a:xfrm>
          <a:prstGeom prst="rect">
            <a:avLst/>
          </a:prstGeom>
        </p:spPr>
      </p:pic>
      <p:pic>
        <p:nvPicPr>
          <p:cNvPr id="24" name="รูปภาพ 23">
            <a:extLst>
              <a:ext uri="{FF2B5EF4-FFF2-40B4-BE49-F238E27FC236}">
                <a16:creationId xmlns:a16="http://schemas.microsoft.com/office/drawing/2014/main" id="{20EAB318-BB70-3DDC-2C23-802440906CB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376" y="4504186"/>
            <a:ext cx="2169180" cy="1626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653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เหลี่ยมเพชร">
  <a:themeElements>
    <a:clrScheme name="ตรงกลาง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กำหนดเอง 1">
      <a:majorFont>
        <a:latin typeface="TH SarabunIT๙"/>
        <a:ea typeface=""/>
        <a:cs typeface="TH SarabunIT๙"/>
      </a:majorFont>
      <a:minorFont>
        <a:latin typeface="TH SarabunIT๙"/>
        <a:ea typeface=""/>
        <a:cs typeface="TH SarabunIT๙"/>
      </a:minorFont>
    </a:fontScheme>
    <a:fmtScheme name="เหลี่ยมเพชร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2743</TotalTime>
  <Words>699</Words>
  <Application>Microsoft Office PowerPoint</Application>
  <PresentationFormat>แบบจอกว้าง</PresentationFormat>
  <Paragraphs>190</Paragraphs>
  <Slides>7</Slides>
  <Notes>7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4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7</vt:i4>
      </vt:variant>
    </vt:vector>
  </HeadingPairs>
  <TitlesOfParts>
    <vt:vector size="12" baseType="lpstr">
      <vt:lpstr>Arial</vt:lpstr>
      <vt:lpstr>Calibri</vt:lpstr>
      <vt:lpstr>TH SarabunIT๙</vt:lpstr>
      <vt:lpstr>Wingdings 3</vt:lpstr>
      <vt:lpstr>เหลี่ยมเพชร</vt:lpstr>
      <vt:lpstr>งานนำเสนอ PowerPoint</vt:lpstr>
      <vt:lpstr>สรุปรายงานผลการดำเนินการ ของศูนย์ดำรงธรรมจังหวัดพังงา เรื่องร้องเรียน / ร้องทุกข์ ประจำปีงบประมาณ พ.ศ.2558 - 2565</vt:lpstr>
      <vt:lpstr>สรุปรายงานผลการดำเนินการ ของศูนย์ดำรงธรรมจังหวัดพังงา เรื่องร้องเรียน / ร้องทุกข์ ประจำปีงบประมาณ พ.ศ.2566 (1)</vt:lpstr>
      <vt:lpstr>สรุปรายงานผลการดำเนินการ ของศูนย์ดำรงธรรมจังหวัดพังงา เรื่องร้องเรียน / ร้องทุกข์ ประจำปีงบประมาณ พ.ศ.2566 (2)</vt:lpstr>
      <vt:lpstr>สรุปรายงานผลการดำเนินการ ของศูนย์ดำรงธรรมจังหวัดพังงา ประเภทเรื่องร้องเรียน / ร้องทุกข์ ประจำปีงบประมาณ 2566</vt:lpstr>
      <vt:lpstr>สรุปเรื่องเด่น ประจำเดือน มิถุนายน 1. ขอความช่วยเหลือน้ำท่วมขังอุโมงค์ทางลอดใต้ถนน บริเวณหน้าโรงเรียนตะกั่วป่าเสนานุกูล </vt:lpstr>
      <vt:lpstr>สรุปเรื่องเด่น ประจำเดือน มิถุนายน 2. จังหวัดเคลื่อนที่ ประจำเดือน มิถุนายน 2566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บัญชีสรุปรายงานผลการดำเนินการของศูนย์ดำรงธรรมจังหวัดพังงา เรื่องร้องเรียน/ร้องทุกข์ ปีงบประมาณ พ.ศ. 2558 - 2564</dc:title>
  <dc:creator>ASUS</dc:creator>
  <cp:lastModifiedBy>ศูนย์ดำรงธรรมจังหวัดพังงา จังหวัดพังงา</cp:lastModifiedBy>
  <cp:revision>172</cp:revision>
  <cp:lastPrinted>2023-06-26T03:37:59Z</cp:lastPrinted>
  <dcterms:created xsi:type="dcterms:W3CDTF">2022-08-13T15:36:10Z</dcterms:created>
  <dcterms:modified xsi:type="dcterms:W3CDTF">2023-06-26T03:38:12Z</dcterms:modified>
</cp:coreProperties>
</file>